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798" autoAdjust="0"/>
  </p:normalViewPr>
  <p:slideViewPr>
    <p:cSldViewPr>
      <p:cViewPr varScale="1">
        <p:scale>
          <a:sx n="56" d="100"/>
          <a:sy n="56" d="100"/>
        </p:scale>
        <p:origin x="-177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C98AF5-4EFC-4165-A7A6-DCE04D5EA858}" type="datetimeFigureOut">
              <a:rPr lang="en-GB" smtClean="0"/>
              <a:t>09/12/2018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0B090F-C732-4BA9-8D8C-5337C4672777}" type="slidenum">
              <a:rPr lang="en-GB" smtClean="0"/>
              <a:t>‹#›</a:t>
            </a:fld>
            <a:endParaRPr lang="en-GB"/>
          </a:p>
        </p:txBody>
      </p:sp>
    </p:spTree>
    <p:extLst>
      <p:ext uri="{BB962C8B-B14F-4D97-AF65-F5344CB8AC3E}">
        <p14:creationId xmlns:p14="http://schemas.microsoft.com/office/powerpoint/2010/main" val="567404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I</a:t>
            </a:r>
            <a:r>
              <a:rPr lang="en-US" sz="1200" kern="1200" baseline="0" dirty="0" smtClean="0">
                <a:solidFill>
                  <a:schemeClr val="tx1"/>
                </a:solidFill>
                <a:effectLst/>
                <a:latin typeface="Times New Roman" pitchFamily="18" charset="0"/>
                <a:ea typeface="+mn-ea"/>
                <a:cs typeface="Times New Roman" pitchFamily="18" charset="0"/>
              </a:rPr>
              <a:t> am going to discuss g</a:t>
            </a:r>
            <a:r>
              <a:rPr lang="en-US" sz="1200" kern="1200" dirty="0" smtClean="0">
                <a:solidFill>
                  <a:schemeClr val="tx1"/>
                </a:solidFill>
                <a:effectLst/>
                <a:latin typeface="Times New Roman" pitchFamily="18" charset="0"/>
                <a:ea typeface="+mn-ea"/>
                <a:cs typeface="Times New Roman" pitchFamily="18" charset="0"/>
              </a:rPr>
              <a:t>lobal warming which is a major manmade disaster that has been caused by human activities mainly emission</a:t>
            </a:r>
            <a:r>
              <a:rPr lang="en-US" sz="1200" kern="1200" baseline="0" dirty="0" smtClean="0">
                <a:solidFill>
                  <a:schemeClr val="tx1"/>
                </a:solidFill>
                <a:effectLst/>
                <a:latin typeface="Times New Roman" pitchFamily="18" charset="0"/>
                <a:ea typeface="+mn-ea"/>
                <a:cs typeface="Times New Roman" pitchFamily="18" charset="0"/>
              </a:rPr>
              <a:t> of carbon dioxide</a:t>
            </a:r>
            <a:r>
              <a:rPr lang="en-US" sz="1200" kern="1200" dirty="0" smtClean="0">
                <a:solidFill>
                  <a:schemeClr val="tx1"/>
                </a:solidFill>
                <a:effectLst/>
                <a:latin typeface="Times New Roman" pitchFamily="18" charset="0"/>
                <a:ea typeface="+mn-ea"/>
                <a:cs typeface="Times New Roman" pitchFamily="18" charset="0"/>
              </a:rPr>
              <a:t>. The continued production of greenhouse gases such as carbon</a:t>
            </a:r>
            <a:r>
              <a:rPr lang="en-US" sz="1200" kern="1200" baseline="0" dirty="0" smtClean="0">
                <a:solidFill>
                  <a:schemeClr val="tx1"/>
                </a:solidFill>
                <a:effectLst/>
                <a:latin typeface="Times New Roman" pitchFamily="18" charset="0"/>
                <a:ea typeface="+mn-ea"/>
                <a:cs typeface="Times New Roman" pitchFamily="18" charset="0"/>
              </a:rPr>
              <a:t> dioxide, methane and chlorofluorocarbons (CFCs)</a:t>
            </a:r>
            <a:r>
              <a:rPr lang="en-US" sz="1200" kern="1200" dirty="0" smtClean="0">
                <a:solidFill>
                  <a:schemeClr val="tx1"/>
                </a:solidFill>
                <a:effectLst/>
                <a:latin typeface="Times New Roman" pitchFamily="18" charset="0"/>
                <a:ea typeface="+mn-ea"/>
                <a:cs typeface="Times New Roman" pitchFamily="18" charset="0"/>
              </a:rPr>
              <a:t> has brought a major impact in the gradual</a:t>
            </a:r>
            <a:r>
              <a:rPr lang="en-US" sz="1200" kern="1200" baseline="0" dirty="0" smtClean="0">
                <a:solidFill>
                  <a:schemeClr val="tx1"/>
                </a:solidFill>
                <a:effectLst/>
                <a:latin typeface="Times New Roman" pitchFamily="18" charset="0"/>
                <a:ea typeface="+mn-ea"/>
                <a:cs typeface="Times New Roman" pitchFamily="18" charset="0"/>
              </a:rPr>
              <a:t> but steady increase of surface temperature thus resulting to climate change.</a:t>
            </a:r>
            <a:r>
              <a:rPr lang="en-US" sz="1200" kern="1200" dirty="0" smtClean="0">
                <a:solidFill>
                  <a:schemeClr val="tx1"/>
                </a:solidFill>
                <a:effectLst/>
                <a:latin typeface="Times New Roman" pitchFamily="18" charset="0"/>
                <a:ea typeface="+mn-ea"/>
                <a:cs typeface="Times New Roman" pitchFamily="18" charset="0"/>
              </a:rPr>
              <a:t> Greenhouse gases are released from industrial emissions, burning</a:t>
            </a:r>
            <a:r>
              <a:rPr lang="en-US" sz="1200" kern="1200" baseline="0" dirty="0" smtClean="0">
                <a:solidFill>
                  <a:schemeClr val="tx1"/>
                </a:solidFill>
                <a:effectLst/>
                <a:latin typeface="Times New Roman" pitchFamily="18" charset="0"/>
                <a:ea typeface="+mn-ea"/>
                <a:cs typeface="Times New Roman" pitchFamily="18" charset="0"/>
              </a:rPr>
              <a:t> fossil fuels and from agricultural farms due to the use of certain agrochemicals such as aerosol sprays. These gases cause destruction of ozone layer resulting to the blockage of outgoing terrestrial radiation from the earth’s surface. </a:t>
            </a:r>
            <a:r>
              <a:rPr lang="en-US" sz="1200" kern="1200" dirty="0" smtClean="0">
                <a:solidFill>
                  <a:schemeClr val="tx1"/>
                </a:solidFill>
                <a:effectLst/>
                <a:latin typeface="Times New Roman" pitchFamily="18" charset="0"/>
                <a:ea typeface="+mn-ea"/>
                <a:cs typeface="Times New Roman" pitchFamily="18" charset="0"/>
              </a:rPr>
              <a:t>Global warming is the gradual increase in temperature on the earth’s surface which affects the life of plants and animals and their distribution</a:t>
            </a:r>
            <a:r>
              <a:rPr lang="en-US" sz="1200" kern="1200" baseline="0" dirty="0" smtClean="0">
                <a:solidFill>
                  <a:schemeClr val="tx1"/>
                </a:solidFill>
                <a:effectLst/>
                <a:latin typeface="Times New Roman" pitchFamily="18" charset="0"/>
                <a:ea typeface="+mn-ea"/>
                <a:cs typeface="Times New Roman" pitchFamily="18" charset="0"/>
              </a:rPr>
              <a:t> on the earth’s surface. </a:t>
            </a:r>
            <a:r>
              <a:rPr lang="en-US" sz="1200" kern="1200" dirty="0" smtClean="0">
                <a:solidFill>
                  <a:schemeClr val="tx1"/>
                </a:solidFill>
                <a:effectLst/>
                <a:latin typeface="Times New Roman" pitchFamily="18" charset="0"/>
                <a:ea typeface="+mn-ea"/>
                <a:cs typeface="Times New Roman" pitchFamily="18" charset="0"/>
              </a:rPr>
              <a:t>Global warming is an international crisis which deserves the attention of all countries to help mitigate its negative</a:t>
            </a:r>
            <a:r>
              <a:rPr lang="en-US" sz="1200" kern="1200" baseline="0" dirty="0" smtClean="0">
                <a:solidFill>
                  <a:schemeClr val="tx1"/>
                </a:solidFill>
                <a:effectLst/>
                <a:latin typeface="Times New Roman" pitchFamily="18" charset="0"/>
                <a:ea typeface="+mn-ea"/>
                <a:cs typeface="Times New Roman" pitchFamily="18" charset="0"/>
              </a:rPr>
              <a:t> impacts.</a:t>
            </a:r>
            <a:endParaRPr lang="en-GB" sz="1200" kern="1200" dirty="0" smtClean="0">
              <a:solidFill>
                <a:schemeClr val="tx1"/>
              </a:solidFill>
              <a:effectLst/>
              <a:latin typeface="Times New Roman" pitchFamily="18" charset="0"/>
              <a:ea typeface="+mn-ea"/>
              <a:cs typeface="Times New Roman" pitchFamily="18" charset="0"/>
            </a:endParaRPr>
          </a:p>
          <a:p>
            <a:endParaRPr lang="en-US" noProof="0" dirty="0" smtClean="0"/>
          </a:p>
          <a:p>
            <a:endParaRPr lang="en-GB" dirty="0"/>
          </a:p>
        </p:txBody>
      </p:sp>
      <p:sp>
        <p:nvSpPr>
          <p:cNvPr id="4" name="Slide Number Placeholder 3"/>
          <p:cNvSpPr>
            <a:spLocks noGrp="1"/>
          </p:cNvSpPr>
          <p:nvPr>
            <p:ph type="sldNum" sz="quarter" idx="10"/>
          </p:nvPr>
        </p:nvSpPr>
        <p:spPr/>
        <p:txBody>
          <a:bodyPr/>
          <a:lstStyle/>
          <a:p>
            <a:fld id="{F80B090F-C732-4BA9-8D8C-5337C4672777}" type="slidenum">
              <a:rPr lang="en-GB" smtClean="0"/>
              <a:t>2</a:t>
            </a:fld>
            <a:endParaRPr lang="en-GB"/>
          </a:p>
        </p:txBody>
      </p:sp>
    </p:spTree>
    <p:extLst>
      <p:ext uri="{BB962C8B-B14F-4D97-AF65-F5344CB8AC3E}">
        <p14:creationId xmlns:p14="http://schemas.microsoft.com/office/powerpoint/2010/main" val="2840946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I</a:t>
            </a:r>
            <a:r>
              <a:rPr lang="en-US" sz="1200" kern="1200" baseline="0" dirty="0" smtClean="0">
                <a:solidFill>
                  <a:schemeClr val="tx1"/>
                </a:solidFill>
                <a:effectLst/>
                <a:latin typeface="Times New Roman" pitchFamily="18" charset="0"/>
                <a:ea typeface="+mn-ea"/>
                <a:cs typeface="Times New Roman" pitchFamily="18" charset="0"/>
              </a:rPr>
              <a:t> feel that global warming will continue to be a global disaster in the future due to a number of factors. First, i</a:t>
            </a:r>
            <a:r>
              <a:rPr lang="en-US" sz="1200" kern="1200" dirty="0" smtClean="0">
                <a:solidFill>
                  <a:schemeClr val="tx1"/>
                </a:solidFill>
                <a:effectLst/>
                <a:latin typeface="Times New Roman" pitchFamily="18" charset="0"/>
                <a:ea typeface="+mn-ea"/>
                <a:cs typeface="Times New Roman" pitchFamily="18" charset="0"/>
              </a:rPr>
              <a:t>ndustrialization is one of the major reasons why global warming will cause continue to</a:t>
            </a:r>
            <a:r>
              <a:rPr lang="en-US" sz="1200" kern="1200" baseline="0" dirty="0" smtClean="0">
                <a:solidFill>
                  <a:schemeClr val="tx1"/>
                </a:solidFill>
                <a:effectLst/>
                <a:latin typeface="Times New Roman" pitchFamily="18" charset="0"/>
                <a:ea typeface="+mn-ea"/>
                <a:cs typeface="Times New Roman" pitchFamily="18" charset="0"/>
              </a:rPr>
              <a:t> be</a:t>
            </a:r>
            <a:r>
              <a:rPr lang="en-US" sz="1200" kern="1200" dirty="0" smtClean="0">
                <a:solidFill>
                  <a:schemeClr val="tx1"/>
                </a:solidFill>
                <a:effectLst/>
                <a:latin typeface="Times New Roman" pitchFamily="18" charset="0"/>
                <a:ea typeface="+mn-ea"/>
                <a:cs typeface="Times New Roman" pitchFamily="18" charset="0"/>
              </a:rPr>
              <a:t> international challenges. This is because industries produce greenhouse gases which are the major causes of global warming (</a:t>
            </a:r>
            <a:r>
              <a:rPr lang="en-US" sz="1200" kern="1200" dirty="0" err="1" smtClean="0">
                <a:solidFill>
                  <a:schemeClr val="tx1"/>
                </a:solidFill>
                <a:effectLst/>
                <a:latin typeface="Times New Roman" pitchFamily="18" charset="0"/>
                <a:ea typeface="+mn-ea"/>
                <a:cs typeface="Times New Roman" pitchFamily="18" charset="0"/>
              </a:rPr>
              <a:t>Crutzen</a:t>
            </a:r>
            <a:r>
              <a:rPr lang="en-US" sz="1200" kern="1200" dirty="0" smtClean="0">
                <a:solidFill>
                  <a:schemeClr val="tx1"/>
                </a:solidFill>
                <a:effectLst/>
                <a:latin typeface="Times New Roman" pitchFamily="18" charset="0"/>
                <a:ea typeface="+mn-ea"/>
                <a:cs typeface="Times New Roman" pitchFamily="18" charset="0"/>
              </a:rPr>
              <a:t>, 2016). Secondly, use of fossil fuels as source of energy to power industries and cars</a:t>
            </a:r>
            <a:r>
              <a:rPr lang="en-US" sz="1200" kern="1200" baseline="0" dirty="0" smtClean="0">
                <a:solidFill>
                  <a:schemeClr val="tx1"/>
                </a:solidFill>
                <a:effectLst/>
                <a:latin typeface="Times New Roman" pitchFamily="18" charset="0"/>
                <a:ea typeface="+mn-ea"/>
                <a:cs typeface="Times New Roman" pitchFamily="18" charset="0"/>
              </a:rPr>
              <a:t> will also make the negative consequences of global warming more profound. Finally, natural occurrences such as volcanic eruptions can also make the greenhouse gases concentration in the earth’s atmosphere to increase.</a:t>
            </a:r>
            <a:r>
              <a:rPr lang="en-US" sz="1200" kern="1200" dirty="0" smtClean="0">
                <a:solidFill>
                  <a:schemeClr val="tx1"/>
                </a:solidFill>
                <a:effectLst/>
                <a:latin typeface="Times New Roman" pitchFamily="18" charset="0"/>
                <a:ea typeface="+mn-ea"/>
                <a:cs typeface="Times New Roman" pitchFamily="18" charset="0"/>
              </a:rPr>
              <a:t> Greenhouse gases will continue to temper with the ozone layer forming a blanket of gases at the upper atmosphere which in turn prevents sunrays from being reflected back to the atmosphere. As a result, the temperatures in the earth’s surface may continually and gradually increase leading</a:t>
            </a:r>
            <a:r>
              <a:rPr lang="en-US" sz="1200" kern="1200" baseline="0" dirty="0" smtClean="0">
                <a:solidFill>
                  <a:schemeClr val="tx1"/>
                </a:solidFill>
                <a:effectLst/>
                <a:latin typeface="Times New Roman" pitchFamily="18" charset="0"/>
                <a:ea typeface="+mn-ea"/>
                <a:cs typeface="Times New Roman" pitchFamily="18" charset="0"/>
              </a:rPr>
              <a:t> to the</a:t>
            </a:r>
            <a:r>
              <a:rPr lang="en-US" sz="1200" kern="1200" dirty="0" smtClean="0">
                <a:solidFill>
                  <a:schemeClr val="tx1"/>
                </a:solidFill>
                <a:effectLst/>
                <a:latin typeface="Times New Roman" pitchFamily="18" charset="0"/>
                <a:ea typeface="+mn-ea"/>
                <a:cs typeface="Times New Roman" pitchFamily="18" charset="0"/>
              </a:rPr>
              <a:t> global warming.  </a:t>
            </a:r>
          </a:p>
          <a:p>
            <a:endParaRPr lang="en-GB" sz="1200" kern="1200" dirty="0" smtClean="0">
              <a:solidFill>
                <a:schemeClr val="tx1"/>
              </a:solidFill>
              <a:effectLst/>
              <a:latin typeface="Times New Roman" pitchFamily="18" charset="0"/>
              <a:ea typeface="+mn-ea"/>
              <a:cs typeface="Times New Roman" pitchFamily="18" charset="0"/>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F80B090F-C732-4BA9-8D8C-5337C4672777}" type="slidenum">
              <a:rPr lang="en-GB" smtClean="0"/>
              <a:t>3</a:t>
            </a:fld>
            <a:endParaRPr lang="en-GB"/>
          </a:p>
        </p:txBody>
      </p:sp>
    </p:spTree>
    <p:extLst>
      <p:ext uri="{BB962C8B-B14F-4D97-AF65-F5344CB8AC3E}">
        <p14:creationId xmlns:p14="http://schemas.microsoft.com/office/powerpoint/2010/main" val="4172014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Global warming increases global challenges in that it affects the agricultural sector which is a major source of income in most</a:t>
            </a:r>
            <a:r>
              <a:rPr lang="en-US" sz="1200" kern="1200" baseline="0" dirty="0" smtClean="0">
                <a:solidFill>
                  <a:schemeClr val="tx1"/>
                </a:solidFill>
                <a:effectLst/>
                <a:latin typeface="Times New Roman" pitchFamily="18" charset="0"/>
                <a:ea typeface="+mn-ea"/>
                <a:cs typeface="Times New Roman" pitchFamily="18" charset="0"/>
              </a:rPr>
              <a:t> cou</a:t>
            </a:r>
            <a:r>
              <a:rPr lang="en-US" sz="1200" kern="1200" dirty="0" smtClean="0">
                <a:solidFill>
                  <a:schemeClr val="tx1"/>
                </a:solidFill>
                <a:effectLst/>
                <a:latin typeface="Times New Roman" pitchFamily="18" charset="0"/>
                <a:ea typeface="+mn-ea"/>
                <a:cs typeface="Times New Roman" pitchFamily="18" charset="0"/>
              </a:rPr>
              <a:t>ntries.</a:t>
            </a:r>
            <a:r>
              <a:rPr lang="en-US" sz="1200" kern="1200" baseline="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High temperatures cause </a:t>
            </a:r>
            <a:r>
              <a:rPr lang="en-US" sz="1200" kern="1200" noProof="0" dirty="0" smtClean="0">
                <a:solidFill>
                  <a:schemeClr val="tx1"/>
                </a:solidFill>
                <a:effectLst/>
                <a:latin typeface="Times New Roman" pitchFamily="18" charset="0"/>
                <a:ea typeface="+mn-ea"/>
                <a:cs typeface="Times New Roman" pitchFamily="18" charset="0"/>
              </a:rPr>
              <a:t>desertification</a:t>
            </a:r>
            <a:r>
              <a:rPr lang="en-US" sz="1200" kern="1200" dirty="0" smtClean="0">
                <a:solidFill>
                  <a:schemeClr val="tx1"/>
                </a:solidFill>
                <a:effectLst/>
                <a:latin typeface="Times New Roman" pitchFamily="18" charset="0"/>
                <a:ea typeface="+mn-ea"/>
                <a:cs typeface="Times New Roman" pitchFamily="18" charset="0"/>
              </a:rPr>
              <a:t> making</a:t>
            </a:r>
            <a:r>
              <a:rPr lang="en-US" sz="1200" kern="1200" baseline="0" dirty="0" smtClean="0">
                <a:solidFill>
                  <a:schemeClr val="tx1"/>
                </a:solidFill>
                <a:effectLst/>
                <a:latin typeface="Times New Roman" pitchFamily="18" charset="0"/>
                <a:ea typeface="+mn-ea"/>
                <a:cs typeface="Times New Roman" pitchFamily="18" charset="0"/>
              </a:rPr>
              <a:t> previously productive lands no longer productive. Desertification also leads to a shift of crop growing zones and disruption of seasons. </a:t>
            </a:r>
            <a:r>
              <a:rPr lang="en-US" sz="1200" kern="1200" dirty="0" smtClean="0">
                <a:solidFill>
                  <a:schemeClr val="tx1"/>
                </a:solidFill>
                <a:effectLst/>
                <a:latin typeface="Times New Roman" pitchFamily="18" charset="0"/>
                <a:ea typeface="+mn-ea"/>
                <a:cs typeface="Times New Roman" pitchFamily="18" charset="0"/>
              </a:rPr>
              <a:t>High temperatures also cause the drying up of rivers or flooding which negatively impact</a:t>
            </a:r>
            <a:r>
              <a:rPr lang="en-US" sz="1200" kern="1200" baseline="0" dirty="0" smtClean="0">
                <a:solidFill>
                  <a:schemeClr val="tx1"/>
                </a:solidFill>
                <a:effectLst/>
                <a:latin typeface="Times New Roman" pitchFamily="18" charset="0"/>
                <a:ea typeface="+mn-ea"/>
                <a:cs typeface="Times New Roman" pitchFamily="18" charset="0"/>
              </a:rPr>
              <a:t> irrigation</a:t>
            </a:r>
            <a:r>
              <a:rPr lang="en-US" sz="1200" kern="1200" dirty="0" smtClean="0">
                <a:solidFill>
                  <a:schemeClr val="tx1"/>
                </a:solidFill>
                <a:effectLst/>
                <a:latin typeface="Times New Roman" pitchFamily="18" charset="0"/>
                <a:ea typeface="+mn-ea"/>
                <a:cs typeface="Times New Roman" pitchFamily="18" charset="0"/>
              </a:rPr>
              <a:t> agricultural practices in the world (</a:t>
            </a:r>
            <a:r>
              <a:rPr lang="en-US" sz="1200" kern="1200" dirty="0" err="1" smtClean="0">
                <a:solidFill>
                  <a:schemeClr val="tx1"/>
                </a:solidFill>
                <a:effectLst/>
                <a:latin typeface="Times New Roman" pitchFamily="18" charset="0"/>
                <a:ea typeface="+mn-ea"/>
                <a:cs typeface="Times New Roman" pitchFamily="18" charset="0"/>
              </a:rPr>
              <a:t>Crutzen</a:t>
            </a:r>
            <a:r>
              <a:rPr lang="en-US" sz="1200" kern="1200" dirty="0" smtClean="0">
                <a:solidFill>
                  <a:schemeClr val="tx1"/>
                </a:solidFill>
                <a:effectLst/>
                <a:latin typeface="Times New Roman" pitchFamily="18" charset="0"/>
                <a:ea typeface="+mn-ea"/>
                <a:cs typeface="Times New Roman" pitchFamily="18" charset="0"/>
              </a:rPr>
              <a:t>, 2016). Declining</a:t>
            </a:r>
            <a:r>
              <a:rPr lang="en-US" sz="1200" kern="1200" baseline="0" dirty="0" smtClean="0">
                <a:solidFill>
                  <a:schemeClr val="tx1"/>
                </a:solidFill>
                <a:effectLst/>
                <a:latin typeface="Times New Roman" pitchFamily="18" charset="0"/>
                <a:ea typeface="+mn-ea"/>
                <a:cs typeface="Times New Roman" pitchFamily="18" charset="0"/>
              </a:rPr>
              <a:t> agriculture negatively</a:t>
            </a:r>
            <a:r>
              <a:rPr lang="en-US" sz="1200" kern="1200" dirty="0" smtClean="0">
                <a:solidFill>
                  <a:schemeClr val="tx1"/>
                </a:solidFill>
                <a:effectLst/>
                <a:latin typeface="Times New Roman" pitchFamily="18" charset="0"/>
                <a:ea typeface="+mn-ea"/>
                <a:cs typeface="Times New Roman" pitchFamily="18" charset="0"/>
              </a:rPr>
              <a:t> affects revenue generation and food security which can</a:t>
            </a:r>
            <a:r>
              <a:rPr lang="en-US" sz="1200" kern="1200" baseline="0" dirty="0" smtClean="0">
                <a:solidFill>
                  <a:schemeClr val="tx1"/>
                </a:solidFill>
                <a:effectLst/>
                <a:latin typeface="Times New Roman" pitchFamily="18" charset="0"/>
                <a:ea typeface="+mn-ea"/>
                <a:cs typeface="Times New Roman" pitchFamily="18" charset="0"/>
              </a:rPr>
              <a:t> make</a:t>
            </a:r>
            <a:r>
              <a:rPr lang="en-US" sz="1200" kern="1200" dirty="0" smtClean="0">
                <a:solidFill>
                  <a:schemeClr val="tx1"/>
                </a:solidFill>
                <a:effectLst/>
                <a:latin typeface="Times New Roman" pitchFamily="18" charset="0"/>
                <a:ea typeface="+mn-ea"/>
                <a:cs typeface="Times New Roman" pitchFamily="18" charset="0"/>
              </a:rPr>
              <a:t> world economy to be retarded in the future. </a:t>
            </a:r>
            <a:endParaRPr lang="en-GB" sz="1200" kern="1200" dirty="0" smtClean="0">
              <a:solidFill>
                <a:schemeClr val="tx1"/>
              </a:solidFill>
              <a:effectLst/>
              <a:latin typeface="Times New Roman" pitchFamily="18" charset="0"/>
              <a:ea typeface="+mn-ea"/>
              <a:cs typeface="Times New Roman" pitchFamily="18" charset="0"/>
            </a:endParaRPr>
          </a:p>
          <a:p>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F80B090F-C732-4BA9-8D8C-5337C4672777}" type="slidenum">
              <a:rPr lang="en-GB" smtClean="0"/>
              <a:t>4</a:t>
            </a:fld>
            <a:endParaRPr lang="en-GB"/>
          </a:p>
        </p:txBody>
      </p:sp>
    </p:spTree>
    <p:extLst>
      <p:ext uri="{BB962C8B-B14F-4D97-AF65-F5344CB8AC3E}">
        <p14:creationId xmlns:p14="http://schemas.microsoft.com/office/powerpoint/2010/main" val="2531435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increase in temperature on the earth’s surface will</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causes a high evaporation rates of the seas and oceans. Once the evaporated vapor condenses in the atmosphere, it leads to heavy down pours which cause flooding and hurricanes (</a:t>
            </a:r>
            <a:r>
              <a:rPr lang="en-US" dirty="0" err="1" smtClean="0">
                <a:latin typeface="Times New Roman" pitchFamily="18" charset="0"/>
                <a:cs typeface="Times New Roman" pitchFamily="18" charset="0"/>
              </a:rPr>
              <a:t>Trenberth</a:t>
            </a:r>
            <a:r>
              <a:rPr lang="en-US" dirty="0" smtClean="0">
                <a:latin typeface="Times New Roman" pitchFamily="18" charset="0"/>
                <a:cs typeface="Times New Roman" pitchFamily="18" charset="0"/>
              </a:rPr>
              <a:t>, 2014).  The</a:t>
            </a:r>
            <a:r>
              <a:rPr lang="en-US" baseline="0" dirty="0" smtClean="0">
                <a:latin typeface="Times New Roman" pitchFamily="18" charset="0"/>
                <a:cs typeface="Times New Roman" pitchFamily="18" charset="0"/>
              </a:rPr>
              <a:t> extreme weather patterns causes</a:t>
            </a:r>
            <a:r>
              <a:rPr lang="en-US" dirty="0" smtClean="0">
                <a:latin typeface="Times New Roman" pitchFamily="18" charset="0"/>
                <a:cs typeface="Times New Roman" pitchFamily="18" charset="0"/>
              </a:rPr>
              <a:t> disasters which greatly affect the lives of the people in the world by causing death and destruction of property. Governments are forced to use funds to rebuild infrastructure and help their citizens</a:t>
            </a:r>
            <a:r>
              <a:rPr lang="en-US" baseline="0" dirty="0" smtClean="0">
                <a:latin typeface="Times New Roman" pitchFamily="18" charset="0"/>
                <a:cs typeface="Times New Roman" pitchFamily="18" charset="0"/>
              </a:rPr>
              <a:t> to recover from such occurrences. Without global warming, such funds would be used in other economically productive projects.</a:t>
            </a:r>
            <a:endParaRPr lang="en-GB" dirty="0" smtClean="0">
              <a:latin typeface="Times New Roman" pitchFamily="18" charset="0"/>
              <a:cs typeface="Times New Roman" pitchFamily="18" charset="0"/>
            </a:endParaRPr>
          </a:p>
          <a:p>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F80B090F-C732-4BA9-8D8C-5337C4672777}" type="slidenum">
              <a:rPr lang="en-GB" smtClean="0"/>
              <a:t>5</a:t>
            </a:fld>
            <a:endParaRPr lang="en-GB"/>
          </a:p>
        </p:txBody>
      </p:sp>
    </p:spTree>
    <p:extLst>
      <p:ext uri="{BB962C8B-B14F-4D97-AF65-F5344CB8AC3E}">
        <p14:creationId xmlns:p14="http://schemas.microsoft.com/office/powerpoint/2010/main" val="1921030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Alliance for Climate Education and Greenpeace</a:t>
            </a:r>
            <a:r>
              <a:rPr lang="en-US" sz="1200" kern="1200" baseline="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are international organizations which help in the assisting of victims of global warming. Alliance of climate education (ACE)  provides basic needs to affected individuals. It</a:t>
            </a:r>
            <a:r>
              <a:rPr lang="en-US" sz="1200" kern="1200" baseline="0" dirty="0" smtClean="0">
                <a:solidFill>
                  <a:schemeClr val="tx1"/>
                </a:solidFill>
                <a:effectLst/>
                <a:latin typeface="Times New Roman" pitchFamily="18" charset="0"/>
                <a:ea typeface="+mn-ea"/>
                <a:cs typeface="Times New Roman" pitchFamily="18" charset="0"/>
              </a:rPr>
              <a:t> also </a:t>
            </a:r>
            <a:r>
              <a:rPr lang="en-US" sz="1200" kern="1200" dirty="0" smtClean="0">
                <a:solidFill>
                  <a:schemeClr val="tx1"/>
                </a:solidFill>
                <a:effectLst/>
                <a:latin typeface="Times New Roman" pitchFamily="18" charset="0"/>
                <a:ea typeface="+mn-ea"/>
                <a:cs typeface="Times New Roman" pitchFamily="18" charset="0"/>
              </a:rPr>
              <a:t>conduct surveys of the areas which are highly affected by global warming and help the individuals in that locality on</a:t>
            </a:r>
            <a:r>
              <a:rPr lang="en-US" sz="1200" kern="1200" baseline="0" dirty="0" smtClean="0">
                <a:solidFill>
                  <a:schemeClr val="tx1"/>
                </a:solidFill>
                <a:effectLst/>
                <a:latin typeface="Times New Roman" pitchFamily="18" charset="0"/>
                <a:ea typeface="+mn-ea"/>
                <a:cs typeface="Times New Roman" pitchFamily="18" charset="0"/>
              </a:rPr>
              <a:t> how to</a:t>
            </a:r>
            <a:r>
              <a:rPr lang="en-US" sz="1200" kern="1200" dirty="0" smtClean="0">
                <a:solidFill>
                  <a:schemeClr val="tx1"/>
                </a:solidFill>
                <a:effectLst/>
                <a:latin typeface="Times New Roman" pitchFamily="18" charset="0"/>
                <a:ea typeface="+mn-ea"/>
                <a:cs typeface="Times New Roman" pitchFamily="18" charset="0"/>
              </a:rPr>
              <a:t> be able to deal with the challenge. It also provides educational services to the people on the practices that they should indulge in</a:t>
            </a:r>
            <a:r>
              <a:rPr lang="en-US" sz="1200" kern="1200" baseline="0" dirty="0" smtClean="0">
                <a:solidFill>
                  <a:schemeClr val="tx1"/>
                </a:solidFill>
                <a:effectLst/>
                <a:latin typeface="Times New Roman" pitchFamily="18" charset="0"/>
                <a:ea typeface="+mn-ea"/>
                <a:cs typeface="Times New Roman" pitchFamily="18" charset="0"/>
              </a:rPr>
              <a:t> or condone</a:t>
            </a:r>
            <a:r>
              <a:rPr lang="en-US" sz="1200" kern="1200" dirty="0" smtClean="0">
                <a:solidFill>
                  <a:schemeClr val="tx1"/>
                </a:solidFill>
                <a:effectLst/>
                <a:latin typeface="Times New Roman" pitchFamily="18" charset="0"/>
                <a:ea typeface="+mn-ea"/>
                <a:cs typeface="Times New Roman" pitchFamily="18" charset="0"/>
              </a:rPr>
              <a:t> in order to reduce the effects of global warming.</a:t>
            </a:r>
            <a:endParaRPr lang="en-GB" sz="1200" kern="1200" dirty="0" smtClean="0">
              <a:solidFill>
                <a:schemeClr val="tx1"/>
              </a:solidFill>
              <a:effectLst/>
              <a:latin typeface="Times New Roman" pitchFamily="18" charset="0"/>
              <a:ea typeface="+mn-ea"/>
              <a:cs typeface="Times New Roman" pitchFamily="18" charset="0"/>
            </a:endParaRPr>
          </a:p>
          <a:p>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F80B090F-C732-4BA9-8D8C-5337C4672777}" type="slidenum">
              <a:rPr lang="en-GB" smtClean="0"/>
              <a:t>6</a:t>
            </a:fld>
            <a:endParaRPr lang="en-GB"/>
          </a:p>
        </p:txBody>
      </p:sp>
    </p:spTree>
    <p:extLst>
      <p:ext uri="{BB962C8B-B14F-4D97-AF65-F5344CB8AC3E}">
        <p14:creationId xmlns:p14="http://schemas.microsoft.com/office/powerpoint/2010/main" val="4129119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Greenpeace is also another international organization which focuses on helping the individuals who are affected by global warming. They provide educational information on effective practices which reduce the production of greenhouse gases such as giving suggestions of air purification procedures which the away the chloral-floral carbons that affect the ozone layer. Greenpeace</a:t>
            </a:r>
            <a:r>
              <a:rPr lang="en-US" sz="1200" kern="1200" baseline="0" dirty="0" smtClean="0">
                <a:solidFill>
                  <a:schemeClr val="tx1"/>
                </a:solidFill>
                <a:effectLst/>
                <a:latin typeface="Times New Roman" pitchFamily="18" charset="0"/>
                <a:ea typeface="+mn-ea"/>
                <a:cs typeface="Times New Roman" pitchFamily="18" charset="0"/>
              </a:rPr>
              <a:t> also advocates for the use of renewable energy sources such as wind and solar power to reduce the emission of carbon dioxide.</a:t>
            </a:r>
            <a:endParaRPr lang="en-GB" sz="1200" kern="1200" dirty="0" smtClean="0">
              <a:solidFill>
                <a:schemeClr val="tx1"/>
              </a:solidFill>
              <a:effectLst/>
              <a:latin typeface="Times New Roman" pitchFamily="18" charset="0"/>
              <a:ea typeface="+mn-ea"/>
              <a:cs typeface="Times New Roman" pitchFamily="18" charset="0"/>
            </a:endParaRPr>
          </a:p>
          <a:p>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F80B090F-C732-4BA9-8D8C-5337C4672777}" type="slidenum">
              <a:rPr lang="en-GB" smtClean="0"/>
              <a:t>7</a:t>
            </a:fld>
            <a:endParaRPr lang="en-GB"/>
          </a:p>
        </p:txBody>
      </p:sp>
    </p:spTree>
    <p:extLst>
      <p:ext uri="{BB962C8B-B14F-4D97-AF65-F5344CB8AC3E}">
        <p14:creationId xmlns:p14="http://schemas.microsoft.com/office/powerpoint/2010/main" val="4050281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Insufficiency of funds is a major challenge faced by these two organizations which affect the quality of their service. Funds are important for the purchase of materials and other resources required to take care of the affected individuals. Additionally, lack of support from the countries in the world is also a major challenge which affects these organizations (Nordhaus, 2014). I</a:t>
            </a:r>
            <a:r>
              <a:rPr lang="en-US" sz="1200" kern="1200" baseline="0" dirty="0" smtClean="0">
                <a:solidFill>
                  <a:schemeClr val="tx1"/>
                </a:solidFill>
                <a:effectLst/>
                <a:latin typeface="Times New Roman" pitchFamily="18" charset="0"/>
                <a:ea typeface="+mn-ea"/>
                <a:cs typeface="Times New Roman" pitchFamily="18" charset="0"/>
              </a:rPr>
              <a:t> greatly concur with Nordhaus that g</a:t>
            </a:r>
            <a:r>
              <a:rPr lang="en-US" sz="1200" kern="1200" dirty="0" smtClean="0">
                <a:solidFill>
                  <a:schemeClr val="tx1"/>
                </a:solidFill>
                <a:effectLst/>
                <a:latin typeface="Times New Roman" pitchFamily="18" charset="0"/>
                <a:ea typeface="+mn-ea"/>
                <a:cs typeface="Times New Roman" pitchFamily="18" charset="0"/>
              </a:rPr>
              <a:t>overnmental support is important in ensuring that all stakeholders are educated on the causes of global warming in the world. They should also be educated on the diverse effects of global warming and the possible mechanisms which could be adopted to reduce these risks.   </a:t>
            </a:r>
            <a:endParaRPr lang="en-GB" sz="1200" kern="1200" dirty="0" smtClean="0">
              <a:solidFill>
                <a:schemeClr val="tx1"/>
              </a:solidFill>
              <a:effectLst/>
              <a:latin typeface="Times New Roman" pitchFamily="18" charset="0"/>
              <a:ea typeface="+mn-ea"/>
              <a:cs typeface="Times New Roman" pitchFamily="18" charset="0"/>
            </a:endParaRPr>
          </a:p>
          <a:p>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F80B090F-C732-4BA9-8D8C-5337C4672777}" type="slidenum">
              <a:rPr lang="en-GB" smtClean="0"/>
              <a:t>8</a:t>
            </a:fld>
            <a:endParaRPr lang="en-GB"/>
          </a:p>
        </p:txBody>
      </p:sp>
    </p:spTree>
    <p:extLst>
      <p:ext uri="{BB962C8B-B14F-4D97-AF65-F5344CB8AC3E}">
        <p14:creationId xmlns:p14="http://schemas.microsoft.com/office/powerpoint/2010/main" val="1807261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Greenpeace and </a:t>
            </a:r>
            <a:r>
              <a:rPr lang="en-US" sz="1200" dirty="0" smtClean="0"/>
              <a:t>Alliance for Climate Education</a:t>
            </a:r>
            <a:r>
              <a:rPr lang="en-US" sz="1200" kern="1200" dirty="0" smtClean="0">
                <a:solidFill>
                  <a:schemeClr val="tx1"/>
                </a:solidFill>
                <a:effectLst/>
                <a:latin typeface="Times New Roman" pitchFamily="18" charset="0"/>
                <a:ea typeface="+mn-ea"/>
                <a:cs typeface="Times New Roman" pitchFamily="18" charset="0"/>
              </a:rPr>
              <a:t> as a private organizations can partner with public organization which will enhance the preparedness and planning for the occurrences caused by global warming such as drought and flooding. The public organizations help in the creation of awareness of the possible actions to take in the occurrence of such disasters. This is as a result of the high influence public organizations have towards the people. I am</a:t>
            </a:r>
            <a:r>
              <a:rPr lang="en-US" sz="1200" kern="1200" baseline="0" dirty="0" smtClean="0">
                <a:solidFill>
                  <a:schemeClr val="tx1"/>
                </a:solidFill>
                <a:effectLst/>
                <a:latin typeface="Times New Roman" pitchFamily="18" charset="0"/>
                <a:ea typeface="+mn-ea"/>
                <a:cs typeface="Times New Roman" pitchFamily="18" charset="0"/>
              </a:rPr>
              <a:t> confident that </a:t>
            </a:r>
            <a:r>
              <a:rPr lang="en-US" sz="1200" kern="1200" dirty="0" smtClean="0">
                <a:solidFill>
                  <a:schemeClr val="tx1"/>
                </a:solidFill>
                <a:effectLst/>
                <a:latin typeface="Times New Roman" pitchFamily="18" charset="0"/>
                <a:ea typeface="+mn-ea"/>
                <a:cs typeface="Times New Roman" pitchFamily="18" charset="0"/>
              </a:rPr>
              <a:t>Greenpeace and </a:t>
            </a:r>
            <a:r>
              <a:rPr lang="en-US" sz="1200" dirty="0" smtClean="0"/>
              <a:t>Alliance for Climate Education</a:t>
            </a:r>
            <a:r>
              <a:rPr lang="en-US" sz="1200" kern="1200" dirty="0" smtClean="0">
                <a:solidFill>
                  <a:schemeClr val="tx1"/>
                </a:solidFill>
                <a:effectLst/>
                <a:latin typeface="Times New Roman" pitchFamily="18" charset="0"/>
                <a:ea typeface="+mn-ea"/>
                <a:cs typeface="Times New Roman" pitchFamily="18" charset="0"/>
              </a:rPr>
              <a:t> </a:t>
            </a:r>
            <a:r>
              <a:rPr lang="en-US" sz="1200" dirty="0" smtClean="0"/>
              <a:t>would greatly benefit from such a partnership as they would have better outreach resources. </a:t>
            </a:r>
            <a:endParaRPr lang="en-GB" sz="1200" dirty="0" smtClean="0"/>
          </a:p>
          <a:p>
            <a:endParaRPr lang="en-GB" sz="1200" kern="1200" dirty="0" smtClean="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F80B090F-C732-4BA9-8D8C-5337C4672777}" type="slidenum">
              <a:rPr lang="en-GB" smtClean="0"/>
              <a:t>9</a:t>
            </a:fld>
            <a:endParaRPr lang="en-GB"/>
          </a:p>
        </p:txBody>
      </p:sp>
    </p:spTree>
    <p:extLst>
      <p:ext uri="{BB962C8B-B14F-4D97-AF65-F5344CB8AC3E}">
        <p14:creationId xmlns:p14="http://schemas.microsoft.com/office/powerpoint/2010/main" val="23704101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79CE33B-3816-4584-B72D-447211863BD7}" type="datetimeFigureOut">
              <a:rPr lang="en-GB" smtClean="0"/>
              <a:t>09/12/2018</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8CF0F91-97E9-469B-8C8C-D045830EE14F}"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9CE33B-3816-4584-B72D-447211863BD7}" type="datetimeFigureOut">
              <a:rPr lang="en-GB" smtClean="0"/>
              <a:t>09/12/2018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58CF0F91-97E9-469B-8C8C-D045830EE14F}" type="slidenum">
              <a:rPr lang="en-GB" smtClean="0"/>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79CE33B-3816-4584-B72D-447211863BD7}" type="datetimeFigureOut">
              <a:rPr lang="en-GB" smtClean="0"/>
              <a:t>09/12/2018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58CF0F91-97E9-469B-8C8C-D045830EE14F}"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79CE33B-3816-4584-B72D-447211863BD7}" type="datetimeFigureOut">
              <a:rPr lang="en-GB" smtClean="0"/>
              <a:t>09/12/2018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58CF0F91-97E9-469B-8C8C-D045830EE14F}" type="slidenum">
              <a:rPr lang="en-GB" smtClean="0"/>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79CE33B-3816-4584-B72D-447211863BD7}" type="datetimeFigureOut">
              <a:rPr lang="en-GB" smtClean="0"/>
              <a:t>09/12/2018</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579CE33B-3816-4584-B72D-447211863BD7}" type="datetimeFigureOut">
              <a:rPr lang="en-GB" smtClean="0"/>
              <a:t>09/12/2018</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58CF0F91-97E9-469B-8C8C-D045830EE14F}" type="slidenum">
              <a:rPr lang="en-GB" smtClean="0"/>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79CE33B-3816-4584-B72D-447211863BD7}" type="datetimeFigureOut">
              <a:rPr lang="en-GB" smtClean="0"/>
              <a:t>09/12/2018</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579CE33B-3816-4584-B72D-447211863BD7}" type="datetimeFigureOut">
              <a:rPr lang="en-GB" smtClean="0"/>
              <a:t>09/12/2018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79CE33B-3816-4584-B72D-447211863BD7}" type="datetimeFigureOut">
              <a:rPr lang="en-GB" smtClean="0"/>
              <a:t>09/12/2018</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8CF0F91-97E9-469B-8C8C-D045830EE14F}"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9CE33B-3816-4584-B72D-447211863BD7}" type="datetimeFigureOut">
              <a:rPr lang="en-GB" smtClean="0"/>
              <a:t>09/12/2018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9CE33B-3816-4584-B72D-447211863BD7}" type="datetimeFigureOut">
              <a:rPr lang="en-GB" smtClean="0"/>
              <a:t>09/12/2018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58CF0F91-97E9-469B-8C8C-D045830EE14F}"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79CE33B-3816-4584-B72D-447211863BD7}" type="datetimeFigureOut">
              <a:rPr lang="en-GB" smtClean="0"/>
              <a:t>09/12/2018</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8CF0F91-97E9-469B-8C8C-D045830EE14F}"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pitchFamily="34" charset="0"/>
                <a:cs typeface="Arial" pitchFamily="34" charset="0"/>
              </a:rPr>
              <a:t>Global Warming</a:t>
            </a:r>
            <a:endParaRPr lang="en-GB" dirty="0"/>
          </a:p>
        </p:txBody>
      </p:sp>
      <p:sp>
        <p:nvSpPr>
          <p:cNvPr id="3" name="Subtitle 2"/>
          <p:cNvSpPr>
            <a:spLocks noGrp="1"/>
          </p:cNvSpPr>
          <p:nvPr>
            <p:ph type="subTitle" idx="1"/>
          </p:nvPr>
        </p:nvSpPr>
        <p:spPr/>
        <p:txBody>
          <a:bodyPr>
            <a:noAutofit/>
          </a:bodyPr>
          <a:lstStyle/>
          <a:p>
            <a:r>
              <a:rPr lang="en-US" sz="2400" dirty="0">
                <a:latin typeface="Arial" pitchFamily="34" charset="0"/>
                <a:cs typeface="Arial" pitchFamily="34" charset="0"/>
              </a:rPr>
              <a:t>Name:</a:t>
            </a:r>
          </a:p>
          <a:p>
            <a:r>
              <a:rPr lang="en-US" sz="2400" dirty="0">
                <a:latin typeface="Arial" pitchFamily="34" charset="0"/>
                <a:cs typeface="Arial" pitchFamily="34" charset="0"/>
              </a:rPr>
              <a:t>Instructor:</a:t>
            </a:r>
          </a:p>
          <a:p>
            <a:r>
              <a:rPr lang="en-US" sz="2400" dirty="0">
                <a:latin typeface="Arial" pitchFamily="34" charset="0"/>
                <a:cs typeface="Arial" pitchFamily="34" charset="0"/>
              </a:rPr>
              <a:t>Date</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710770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a:latin typeface="Arial" pitchFamily="34" charset="0"/>
                <a:cs typeface="Arial" pitchFamily="34" charset="0"/>
              </a:rPr>
              <a:t>Global warming is a major current manmade disaster caused by human activities.</a:t>
            </a:r>
          </a:p>
          <a:p>
            <a:r>
              <a:rPr lang="en-US" sz="2400" dirty="0">
                <a:latin typeface="Arial" pitchFamily="34" charset="0"/>
                <a:cs typeface="Arial" pitchFamily="34" charset="0"/>
              </a:rPr>
              <a:t>The continued production of greenhouse gases has brought a major impact in the increment of global warming.</a:t>
            </a:r>
          </a:p>
          <a:p>
            <a:r>
              <a:rPr lang="en-US" sz="2400" dirty="0">
                <a:latin typeface="Arial" pitchFamily="34" charset="0"/>
                <a:cs typeface="Arial" pitchFamily="34" charset="0"/>
              </a:rPr>
              <a:t>It is the gradual increase in temperature on the earth’s surface which not only affects climate but also the life forms on the earth.</a:t>
            </a:r>
          </a:p>
          <a:p>
            <a:r>
              <a:rPr lang="en-US" sz="2400" dirty="0">
                <a:latin typeface="Arial" pitchFamily="34" charset="0"/>
                <a:cs typeface="Arial" pitchFamily="34" charset="0"/>
              </a:rPr>
              <a:t>Global warming is an international crisis which needs the attention of all countries </a:t>
            </a:r>
            <a:endParaRPr lang="en-GB" sz="2400" dirty="0">
              <a:latin typeface="Arial" pitchFamily="34" charset="0"/>
              <a:cs typeface="Arial" pitchFamily="34" charset="0"/>
            </a:endParaRPr>
          </a:p>
          <a:p>
            <a:endParaRPr lang="en-GB" dirty="0"/>
          </a:p>
        </p:txBody>
      </p:sp>
      <p:sp>
        <p:nvSpPr>
          <p:cNvPr id="3" name="Title 2"/>
          <p:cNvSpPr>
            <a:spLocks noGrp="1"/>
          </p:cNvSpPr>
          <p:nvPr>
            <p:ph type="title"/>
          </p:nvPr>
        </p:nvSpPr>
        <p:spPr/>
        <p:txBody>
          <a:bodyPr>
            <a:normAutofit/>
          </a:bodyPr>
          <a:lstStyle/>
          <a:p>
            <a:r>
              <a:rPr lang="en-US" sz="3200" dirty="0">
                <a:latin typeface="Arial" pitchFamily="34" charset="0"/>
                <a:cs typeface="Arial" pitchFamily="34" charset="0"/>
              </a:rPr>
              <a:t>Description</a:t>
            </a:r>
            <a:endParaRPr lang="en-GB" sz="3200" dirty="0"/>
          </a:p>
        </p:txBody>
      </p:sp>
    </p:spTree>
    <p:extLst>
      <p:ext uri="{BB962C8B-B14F-4D97-AF65-F5344CB8AC3E}">
        <p14:creationId xmlns:p14="http://schemas.microsoft.com/office/powerpoint/2010/main" val="2164518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latin typeface="Arial" pitchFamily="34" charset="0"/>
                <a:cs typeface="Arial" pitchFamily="34" charset="0"/>
              </a:rPr>
              <a:t>Industrialization is one of the major reasons why global warming will cause continuity in international challenges.</a:t>
            </a:r>
          </a:p>
          <a:p>
            <a:r>
              <a:rPr lang="en-US" sz="2400" dirty="0">
                <a:latin typeface="Arial" pitchFamily="34" charset="0"/>
                <a:cs typeface="Arial" pitchFamily="34" charset="0"/>
              </a:rPr>
              <a:t>Industries, car engines and volcanic eruptions will continue to produce greenhouse gases which are the major causes of global warming (</a:t>
            </a:r>
            <a:r>
              <a:rPr lang="en-US" sz="2400" dirty="0" err="1">
                <a:latin typeface="Arial" pitchFamily="34" charset="0"/>
                <a:cs typeface="Arial" pitchFamily="34" charset="0"/>
              </a:rPr>
              <a:t>Crutzen</a:t>
            </a:r>
            <a:r>
              <a:rPr lang="en-US" sz="2400" dirty="0">
                <a:latin typeface="Arial" pitchFamily="34" charset="0"/>
                <a:cs typeface="Arial" pitchFamily="34" charset="0"/>
              </a:rPr>
              <a:t>, 2016). </a:t>
            </a:r>
          </a:p>
          <a:p>
            <a:r>
              <a:rPr lang="en-US" sz="2400" dirty="0">
                <a:latin typeface="Arial" pitchFamily="34" charset="0"/>
                <a:cs typeface="Arial" pitchFamily="34" charset="0"/>
              </a:rPr>
              <a:t>Greenhouse gases forming a blanket of gases at the upper atmosphere and reflect heat back to the earth’s surface. </a:t>
            </a:r>
          </a:p>
          <a:p>
            <a:r>
              <a:rPr lang="en-US" sz="2400" dirty="0">
                <a:latin typeface="Arial" pitchFamily="34" charset="0"/>
                <a:cs typeface="Arial" pitchFamily="34" charset="0"/>
              </a:rPr>
              <a:t>As a result, the temperatures in the earth’s surface increase causing global warming. </a:t>
            </a:r>
            <a:endParaRPr lang="en-GB" sz="2400"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Continuity of Global Warming</a:t>
            </a:r>
            <a:endParaRPr lang="en-GB" sz="3200" dirty="0"/>
          </a:p>
        </p:txBody>
      </p:sp>
    </p:spTree>
    <p:extLst>
      <p:ext uri="{BB962C8B-B14F-4D97-AF65-F5344CB8AC3E}">
        <p14:creationId xmlns:p14="http://schemas.microsoft.com/office/powerpoint/2010/main" val="2490827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latin typeface="Arial" pitchFamily="34" charset="0"/>
                <a:cs typeface="Arial" pitchFamily="34" charset="0"/>
              </a:rPr>
              <a:t>Global warming increases global challenges in that it affects the agricultural sector which is a major source of income in most countries. </a:t>
            </a:r>
          </a:p>
          <a:p>
            <a:r>
              <a:rPr lang="en-US" sz="2400" dirty="0">
                <a:latin typeface="Arial" pitchFamily="34" charset="0"/>
                <a:cs typeface="Arial" pitchFamily="34" charset="0"/>
              </a:rPr>
              <a:t>High temperatures cause desertification and thus previously cultivable lands become unproductive. </a:t>
            </a:r>
          </a:p>
          <a:p>
            <a:r>
              <a:rPr lang="en-US" sz="2400" dirty="0">
                <a:latin typeface="Arial" pitchFamily="34" charset="0"/>
                <a:cs typeface="Arial" pitchFamily="34" charset="0"/>
              </a:rPr>
              <a:t>High temperatures also cause the drying up of rivers which support the agricultural practices in the world.  </a:t>
            </a:r>
          </a:p>
          <a:p>
            <a:r>
              <a:rPr lang="en-US" sz="2400" dirty="0">
                <a:latin typeface="Arial" pitchFamily="34" charset="0"/>
                <a:cs typeface="Arial" pitchFamily="34" charset="0"/>
              </a:rPr>
              <a:t>This effect affects revenue generation and thus the general economy of the world becomes retarded</a:t>
            </a:r>
            <a:r>
              <a:rPr lang="en-US" sz="2400" dirty="0" smtClean="0">
                <a:latin typeface="Arial" pitchFamily="34" charset="0"/>
                <a:cs typeface="Arial" pitchFamily="34" charset="0"/>
              </a:rPr>
              <a:t>.</a:t>
            </a:r>
            <a:endParaRPr lang="en-GB" sz="2400" dirty="0"/>
          </a:p>
        </p:txBody>
      </p:sp>
      <p:sp>
        <p:nvSpPr>
          <p:cNvPr id="3" name="Title 2"/>
          <p:cNvSpPr>
            <a:spLocks noGrp="1"/>
          </p:cNvSpPr>
          <p:nvPr>
            <p:ph type="title"/>
          </p:nvPr>
        </p:nvSpPr>
        <p:spPr/>
        <p:txBody>
          <a:bodyPr>
            <a:normAutofit/>
          </a:bodyPr>
          <a:lstStyle/>
          <a:p>
            <a:r>
              <a:rPr lang="en-US" sz="3200" dirty="0">
                <a:latin typeface="Arial" pitchFamily="34" charset="0"/>
                <a:cs typeface="Arial" pitchFamily="34" charset="0"/>
              </a:rPr>
              <a:t>Impacts of Global Warming</a:t>
            </a:r>
            <a:endParaRPr lang="en-GB" sz="3200" dirty="0"/>
          </a:p>
        </p:txBody>
      </p:sp>
    </p:spTree>
    <p:extLst>
      <p:ext uri="{BB962C8B-B14F-4D97-AF65-F5344CB8AC3E}">
        <p14:creationId xmlns:p14="http://schemas.microsoft.com/office/powerpoint/2010/main" val="1833490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latin typeface="Arial" pitchFamily="34" charset="0"/>
                <a:cs typeface="Arial" pitchFamily="34" charset="0"/>
              </a:rPr>
              <a:t>The increase in temperature on the earth’s surface causes high evaporation rates of the seas and oceans. </a:t>
            </a:r>
          </a:p>
          <a:p>
            <a:r>
              <a:rPr lang="en-US" sz="2400" dirty="0">
                <a:latin typeface="Arial" pitchFamily="34" charset="0"/>
                <a:cs typeface="Arial" pitchFamily="34" charset="0"/>
              </a:rPr>
              <a:t>Once the evaporated vapor condenses in the atmosphere, it leads to heavy down pours which cause flooding and hurricanes (</a:t>
            </a:r>
            <a:r>
              <a:rPr lang="en-US" sz="2400" dirty="0" err="1">
                <a:latin typeface="Arial" pitchFamily="34" charset="0"/>
                <a:cs typeface="Arial" pitchFamily="34" charset="0"/>
              </a:rPr>
              <a:t>Trenberth</a:t>
            </a:r>
            <a:r>
              <a:rPr lang="en-US" sz="2400" dirty="0">
                <a:latin typeface="Arial" pitchFamily="34" charset="0"/>
                <a:cs typeface="Arial" pitchFamily="34" charset="0"/>
              </a:rPr>
              <a:t>, 2014). </a:t>
            </a:r>
          </a:p>
          <a:p>
            <a:r>
              <a:rPr lang="en-US" sz="2400" dirty="0">
                <a:latin typeface="Arial" pitchFamily="34" charset="0"/>
                <a:cs typeface="Arial" pitchFamily="34" charset="0"/>
              </a:rPr>
              <a:t>These are disasters which greatly affect the lives of the people  by causing death and destruction of property.</a:t>
            </a:r>
          </a:p>
          <a:p>
            <a:r>
              <a:rPr lang="en-US" sz="2400" dirty="0">
                <a:latin typeface="Arial" pitchFamily="34" charset="0"/>
                <a:cs typeface="Arial" pitchFamily="34" charset="0"/>
              </a:rPr>
              <a:t>Governments are forced to use funds to rebuild infrastructure and help their citizens to recover from such occurrences</a:t>
            </a:r>
            <a:r>
              <a:rPr lang="en-US" sz="2400" dirty="0" smtClean="0">
                <a:latin typeface="Arial" pitchFamily="34" charset="0"/>
                <a:cs typeface="Arial" pitchFamily="34" charset="0"/>
              </a:rPr>
              <a:t>.</a:t>
            </a:r>
            <a:endParaRPr lang="en-GB" sz="2400" dirty="0"/>
          </a:p>
        </p:txBody>
      </p:sp>
      <p:sp>
        <p:nvSpPr>
          <p:cNvPr id="3" name="Title 2"/>
          <p:cNvSpPr>
            <a:spLocks noGrp="1"/>
          </p:cNvSpPr>
          <p:nvPr>
            <p:ph type="title"/>
          </p:nvPr>
        </p:nvSpPr>
        <p:spPr/>
        <p:txBody>
          <a:bodyPr>
            <a:normAutofit/>
          </a:bodyPr>
          <a:lstStyle/>
          <a:p>
            <a:r>
              <a:rPr lang="en-US" sz="3200" dirty="0">
                <a:latin typeface="Arial" pitchFamily="34" charset="0"/>
                <a:cs typeface="Arial" pitchFamily="34" charset="0"/>
              </a:rPr>
              <a:t>Economic Impact</a:t>
            </a:r>
            <a:endParaRPr lang="en-GB" sz="3200" dirty="0"/>
          </a:p>
        </p:txBody>
      </p:sp>
    </p:spTree>
    <p:extLst>
      <p:ext uri="{BB962C8B-B14F-4D97-AF65-F5344CB8AC3E}">
        <p14:creationId xmlns:p14="http://schemas.microsoft.com/office/powerpoint/2010/main" val="354162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latin typeface="Arial" pitchFamily="34" charset="0"/>
                <a:cs typeface="Arial" pitchFamily="34" charset="0"/>
              </a:rPr>
              <a:t>Alliance for Climate Education and Greenpeace are international organizations which help in the assisting of victims of global warming.</a:t>
            </a:r>
          </a:p>
          <a:p>
            <a:r>
              <a:rPr lang="en-US" sz="2400" dirty="0">
                <a:latin typeface="Arial" pitchFamily="34" charset="0"/>
                <a:cs typeface="Arial" pitchFamily="34" charset="0"/>
              </a:rPr>
              <a:t> Alliance for Climate Education (ACE) provides basic needs to affected individuals. </a:t>
            </a:r>
          </a:p>
          <a:p>
            <a:r>
              <a:rPr lang="en-US" sz="2400" dirty="0">
                <a:latin typeface="Arial" pitchFamily="34" charset="0"/>
                <a:cs typeface="Arial" pitchFamily="34" charset="0"/>
              </a:rPr>
              <a:t>It also conducts surveys of the areas which are highly affected by global warming. </a:t>
            </a:r>
          </a:p>
          <a:p>
            <a:r>
              <a:rPr lang="en-US" sz="2400" dirty="0">
                <a:latin typeface="Arial" pitchFamily="34" charset="0"/>
                <a:cs typeface="Arial" pitchFamily="34" charset="0"/>
              </a:rPr>
              <a:t>ACE provides educational services to the people on how to reduce the effects of global warming</a:t>
            </a:r>
            <a:r>
              <a:rPr lang="en-US" sz="2400" dirty="0" smtClean="0">
                <a:latin typeface="Arial" pitchFamily="34" charset="0"/>
                <a:cs typeface="Arial" pitchFamily="34" charset="0"/>
              </a:rPr>
              <a:t>.</a:t>
            </a:r>
            <a:endParaRPr lang="en-GB" dirty="0"/>
          </a:p>
        </p:txBody>
      </p:sp>
      <p:sp>
        <p:nvSpPr>
          <p:cNvPr id="3" name="Title 2"/>
          <p:cNvSpPr>
            <a:spLocks noGrp="1"/>
          </p:cNvSpPr>
          <p:nvPr>
            <p:ph type="title"/>
          </p:nvPr>
        </p:nvSpPr>
        <p:spPr/>
        <p:txBody>
          <a:bodyPr>
            <a:normAutofit/>
          </a:bodyPr>
          <a:lstStyle/>
          <a:p>
            <a:r>
              <a:rPr lang="en-US" sz="3200" dirty="0">
                <a:latin typeface="Arial" pitchFamily="34" charset="0"/>
                <a:cs typeface="Arial" pitchFamily="34" charset="0"/>
              </a:rPr>
              <a:t>Organizations which Curb Global Warming Effects</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4146617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400" dirty="0">
                <a:latin typeface="Arial" pitchFamily="34" charset="0"/>
                <a:cs typeface="Arial" pitchFamily="34" charset="0"/>
              </a:rPr>
              <a:t>Greenpeace is an international organization which focuses on helping the industries which are affected by global warming. </a:t>
            </a:r>
          </a:p>
          <a:p>
            <a:r>
              <a:rPr lang="en-US" sz="2400" dirty="0">
                <a:latin typeface="Arial" pitchFamily="34" charset="0"/>
                <a:cs typeface="Arial" pitchFamily="34" charset="0"/>
              </a:rPr>
              <a:t>They provide educational information on effective practices which reduce the production of greenhouse gases.</a:t>
            </a:r>
          </a:p>
          <a:p>
            <a:r>
              <a:rPr lang="en-US" sz="2400" dirty="0">
                <a:latin typeface="Arial" pitchFamily="34" charset="0"/>
                <a:cs typeface="Arial" pitchFamily="34" charset="0"/>
              </a:rPr>
              <a:t>Such practices include giving suggestions of air purification procedures which do not generate the away the chlorofluorocarbons which destroys the ozone layer. </a:t>
            </a:r>
          </a:p>
          <a:p>
            <a:r>
              <a:rPr lang="en-US" sz="2400" dirty="0">
                <a:latin typeface="Arial" pitchFamily="34" charset="0"/>
                <a:cs typeface="Arial" pitchFamily="34" charset="0"/>
              </a:rPr>
              <a:t>It also advocates for the use of renewable energy sources such as solar and wind power</a:t>
            </a:r>
            <a:r>
              <a:rPr lang="en-US" sz="2400" dirty="0" smtClean="0">
                <a:latin typeface="Arial" pitchFamily="34" charset="0"/>
                <a:cs typeface="Arial" pitchFamily="34" charset="0"/>
              </a:rPr>
              <a:t>.</a:t>
            </a:r>
            <a:endParaRPr lang="en-GB" sz="24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a:latin typeface="Arial" pitchFamily="34" charset="0"/>
                <a:cs typeface="Arial" pitchFamily="34" charset="0"/>
              </a:rPr>
              <a:t>Greenpeace</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2566655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400" dirty="0">
                <a:latin typeface="Arial" pitchFamily="34" charset="0"/>
                <a:cs typeface="Arial" pitchFamily="34" charset="0"/>
              </a:rPr>
              <a:t>Insufficiency of funds is a major challenge faced by these two organizations. </a:t>
            </a:r>
          </a:p>
          <a:p>
            <a:r>
              <a:rPr lang="en-US" sz="2400" dirty="0">
                <a:latin typeface="Arial" pitchFamily="34" charset="0"/>
                <a:cs typeface="Arial" pitchFamily="34" charset="0"/>
              </a:rPr>
              <a:t>Funds are important for the purchase of materials required to take care of the affected individuals.</a:t>
            </a:r>
          </a:p>
          <a:p>
            <a:r>
              <a:rPr lang="en-US" sz="2400" dirty="0">
                <a:latin typeface="Arial" pitchFamily="34" charset="0"/>
                <a:cs typeface="Arial" pitchFamily="34" charset="0"/>
              </a:rPr>
              <a:t>Lack of support from the countries is also a major challenge which affects these organizations (Nordhaus, 2014).</a:t>
            </a:r>
          </a:p>
          <a:p>
            <a:r>
              <a:rPr lang="en-US" sz="2400" dirty="0">
                <a:latin typeface="Arial" pitchFamily="34" charset="0"/>
                <a:cs typeface="Arial" pitchFamily="34" charset="0"/>
              </a:rPr>
              <a:t>Governmental support is important in ensuring that all stakeholders are educated on the causes of global warming in the world. </a:t>
            </a:r>
          </a:p>
        </p:txBody>
      </p:sp>
      <p:sp>
        <p:nvSpPr>
          <p:cNvPr id="3" name="Title 2"/>
          <p:cNvSpPr>
            <a:spLocks noGrp="1"/>
          </p:cNvSpPr>
          <p:nvPr>
            <p:ph type="title"/>
          </p:nvPr>
        </p:nvSpPr>
        <p:spPr/>
        <p:txBody>
          <a:bodyPr>
            <a:normAutofit/>
          </a:bodyPr>
          <a:lstStyle/>
          <a:p>
            <a:r>
              <a:rPr lang="en-US" sz="3200" dirty="0">
                <a:latin typeface="Arial" pitchFamily="34" charset="0"/>
                <a:cs typeface="Arial" pitchFamily="34" charset="0"/>
              </a:rPr>
              <a:t>Obstacles that Thwart the Organizations’ Performance</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1235695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latin typeface="Arial" pitchFamily="34" charset="0"/>
                <a:cs typeface="Arial" pitchFamily="34" charset="0"/>
              </a:rPr>
              <a:t>Greenpeace  and ACE as a private organizations can partner with public organization to enhance disaster preparedness and planning. </a:t>
            </a:r>
          </a:p>
          <a:p>
            <a:r>
              <a:rPr lang="en-US" sz="2400" dirty="0">
                <a:latin typeface="Arial" pitchFamily="34" charset="0"/>
                <a:cs typeface="Arial" pitchFamily="34" charset="0"/>
              </a:rPr>
              <a:t>Public organizations help in the creation of awareness of the possible disaster mitigation actions. </a:t>
            </a:r>
          </a:p>
          <a:p>
            <a:r>
              <a:rPr lang="en-US" sz="2400" dirty="0">
                <a:latin typeface="Arial" pitchFamily="34" charset="0"/>
                <a:cs typeface="Arial" pitchFamily="34" charset="0"/>
              </a:rPr>
              <a:t>This is as a result of the high influence public organizations have towards the people.</a:t>
            </a:r>
          </a:p>
          <a:p>
            <a:r>
              <a:rPr lang="en-US" sz="2400" dirty="0">
                <a:latin typeface="Arial" pitchFamily="34" charset="0"/>
                <a:cs typeface="Arial" pitchFamily="34" charset="0"/>
              </a:rPr>
              <a:t>These two organizations would greatly benefit from such a partnership as they would have better outreach resources</a:t>
            </a:r>
            <a:r>
              <a:rPr lang="en-US" sz="2600" dirty="0">
                <a:latin typeface="Arial" pitchFamily="34" charset="0"/>
                <a:cs typeface="Arial" pitchFamily="34" charset="0"/>
              </a:rPr>
              <a:t>. </a:t>
            </a:r>
            <a:endParaRPr lang="en-GB" dirty="0"/>
          </a:p>
        </p:txBody>
      </p:sp>
      <p:sp>
        <p:nvSpPr>
          <p:cNvPr id="3" name="Title 2"/>
          <p:cNvSpPr>
            <a:spLocks noGrp="1"/>
          </p:cNvSpPr>
          <p:nvPr>
            <p:ph type="title"/>
          </p:nvPr>
        </p:nvSpPr>
        <p:spPr/>
        <p:txBody>
          <a:bodyPr>
            <a:normAutofit/>
          </a:bodyPr>
          <a:lstStyle/>
          <a:p>
            <a:r>
              <a:rPr lang="en-US" sz="3200" dirty="0">
                <a:latin typeface="Arial" pitchFamily="34" charset="0"/>
                <a:cs typeface="Arial" pitchFamily="34" charset="0"/>
              </a:rPr>
              <a:t>How Greenpeace and ACE can Utilize Private-Public Partnership</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4069762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334000"/>
          </a:xfrm>
        </p:spPr>
        <p:txBody>
          <a:bodyPr>
            <a:noAutofit/>
          </a:bodyPr>
          <a:lstStyle/>
          <a:p>
            <a:pPr marL="109728" indent="-457200">
              <a:buNone/>
            </a:pPr>
            <a:r>
              <a:rPr lang="en-US" sz="2400" dirty="0" err="1">
                <a:latin typeface="Arial" pitchFamily="34" charset="0"/>
                <a:cs typeface="Arial" pitchFamily="34" charset="0"/>
              </a:rPr>
              <a:t>Crutzen</a:t>
            </a:r>
            <a:r>
              <a:rPr lang="en-US" sz="2400" dirty="0">
                <a:latin typeface="Arial" pitchFamily="34" charset="0"/>
                <a:cs typeface="Arial" pitchFamily="34" charset="0"/>
              </a:rPr>
              <a:t>, P. J., Mosier, A. R., Smith, K. A., &amp; </a:t>
            </a:r>
            <a:r>
              <a:rPr lang="en-US" sz="2400" dirty="0" err="1">
                <a:latin typeface="Arial" pitchFamily="34" charset="0"/>
                <a:cs typeface="Arial" pitchFamily="34" charset="0"/>
              </a:rPr>
              <a:t>Winiwarter</a:t>
            </a:r>
            <a:r>
              <a:rPr lang="en-US" sz="2400" dirty="0">
                <a:latin typeface="Arial" pitchFamily="34" charset="0"/>
                <a:cs typeface="Arial" pitchFamily="34" charset="0"/>
              </a:rPr>
              <a:t>, W. (2016). N 2 O release from agro-biofuel production negates global warming reduction by replacing fossil fuels. In </a:t>
            </a:r>
            <a:r>
              <a:rPr lang="en-US" sz="2400" i="1" dirty="0">
                <a:latin typeface="Arial" pitchFamily="34" charset="0"/>
                <a:cs typeface="Arial" pitchFamily="34" charset="0"/>
              </a:rPr>
              <a:t>Paul J. </a:t>
            </a:r>
            <a:r>
              <a:rPr lang="en-US" sz="2400" i="1" dirty="0" err="1">
                <a:latin typeface="Arial" pitchFamily="34" charset="0"/>
                <a:cs typeface="Arial" pitchFamily="34" charset="0"/>
              </a:rPr>
              <a:t>Crutzen</a:t>
            </a:r>
            <a:r>
              <a:rPr lang="en-US" sz="2400" i="1" dirty="0">
                <a:latin typeface="Arial" pitchFamily="34" charset="0"/>
                <a:cs typeface="Arial" pitchFamily="34" charset="0"/>
              </a:rPr>
              <a:t>: A pioneer on atmospheric chemistry and climate change in the </a:t>
            </a:r>
            <a:r>
              <a:rPr lang="en-US" sz="2400" i="1" dirty="0" err="1">
                <a:latin typeface="Arial" pitchFamily="34" charset="0"/>
                <a:cs typeface="Arial" pitchFamily="34" charset="0"/>
              </a:rPr>
              <a:t>anthropocene</a:t>
            </a:r>
            <a:r>
              <a:rPr lang="en-US" sz="2400" dirty="0">
                <a:latin typeface="Arial" pitchFamily="34" charset="0"/>
                <a:cs typeface="Arial" pitchFamily="34" charset="0"/>
              </a:rPr>
              <a:t> (pp. 227-238). Springer, Cham. </a:t>
            </a:r>
            <a:endParaRPr lang="en-GB" sz="2400" dirty="0">
              <a:latin typeface="Arial" pitchFamily="34" charset="0"/>
              <a:cs typeface="Arial" pitchFamily="34" charset="0"/>
            </a:endParaRPr>
          </a:p>
          <a:p>
            <a:pPr marL="109728" indent="-457200">
              <a:buNone/>
            </a:pPr>
            <a:r>
              <a:rPr lang="en-US" sz="2400" dirty="0">
                <a:latin typeface="Arial" pitchFamily="34" charset="0"/>
                <a:cs typeface="Arial" pitchFamily="34" charset="0"/>
              </a:rPr>
              <a:t>Nordhaus, W. D. (2014). </a:t>
            </a:r>
            <a:r>
              <a:rPr lang="en-US" sz="2400" i="1" dirty="0">
                <a:latin typeface="Arial" pitchFamily="34" charset="0"/>
                <a:cs typeface="Arial" pitchFamily="34" charset="0"/>
              </a:rPr>
              <a:t>A question of balance: Weighing the options on global warming policies</a:t>
            </a:r>
            <a:r>
              <a:rPr lang="en-US" sz="2400" dirty="0">
                <a:latin typeface="Arial" pitchFamily="34" charset="0"/>
                <a:cs typeface="Arial" pitchFamily="34" charset="0"/>
              </a:rPr>
              <a:t>. Yale University Press. </a:t>
            </a:r>
            <a:endParaRPr lang="en-GB" sz="2400" dirty="0">
              <a:latin typeface="Arial" pitchFamily="34" charset="0"/>
              <a:cs typeface="Arial" pitchFamily="34" charset="0"/>
            </a:endParaRPr>
          </a:p>
          <a:p>
            <a:pPr marL="109728" indent="-457200">
              <a:buNone/>
            </a:pPr>
            <a:r>
              <a:rPr lang="en-US" sz="2400" dirty="0" err="1">
                <a:latin typeface="Arial" pitchFamily="34" charset="0"/>
                <a:cs typeface="Arial" pitchFamily="34" charset="0"/>
              </a:rPr>
              <a:t>Trenberth</a:t>
            </a:r>
            <a:r>
              <a:rPr lang="en-US" sz="2400" dirty="0">
                <a:latin typeface="Arial" pitchFamily="34" charset="0"/>
                <a:cs typeface="Arial" pitchFamily="34" charset="0"/>
              </a:rPr>
              <a:t>, K. E., Dai, A., Van Der </a:t>
            </a:r>
            <a:r>
              <a:rPr lang="en-US" sz="2400" dirty="0" err="1">
                <a:latin typeface="Arial" pitchFamily="34" charset="0"/>
                <a:cs typeface="Arial" pitchFamily="34" charset="0"/>
              </a:rPr>
              <a:t>Schrier</a:t>
            </a:r>
            <a:r>
              <a:rPr lang="en-US" sz="2400" dirty="0">
                <a:latin typeface="Arial" pitchFamily="34" charset="0"/>
                <a:cs typeface="Arial" pitchFamily="34" charset="0"/>
              </a:rPr>
              <a:t>, G., Jones, P. D., </a:t>
            </a:r>
            <a:r>
              <a:rPr lang="en-US" sz="2400" dirty="0" err="1">
                <a:latin typeface="Arial" pitchFamily="34" charset="0"/>
                <a:cs typeface="Arial" pitchFamily="34" charset="0"/>
              </a:rPr>
              <a:t>Barichivich</a:t>
            </a:r>
            <a:r>
              <a:rPr lang="en-US" sz="2400" dirty="0">
                <a:latin typeface="Arial" pitchFamily="34" charset="0"/>
                <a:cs typeface="Arial" pitchFamily="34" charset="0"/>
              </a:rPr>
              <a:t>, J., </a:t>
            </a:r>
            <a:r>
              <a:rPr lang="en-US" sz="2400" dirty="0" err="1">
                <a:latin typeface="Arial" pitchFamily="34" charset="0"/>
                <a:cs typeface="Arial" pitchFamily="34" charset="0"/>
              </a:rPr>
              <a:t>Briffa</a:t>
            </a:r>
            <a:r>
              <a:rPr lang="en-US" sz="2400" dirty="0">
                <a:latin typeface="Arial" pitchFamily="34" charset="0"/>
                <a:cs typeface="Arial" pitchFamily="34" charset="0"/>
              </a:rPr>
              <a:t>, K. R., &amp; Sheffield, J. (2014). Global warming and changes in drought. </a:t>
            </a:r>
            <a:r>
              <a:rPr lang="en-US" sz="2400" i="1" dirty="0">
                <a:latin typeface="Arial" pitchFamily="34" charset="0"/>
                <a:cs typeface="Arial" pitchFamily="34" charset="0"/>
              </a:rPr>
              <a:t>Nature Climate Change</a:t>
            </a:r>
            <a:r>
              <a:rPr lang="en-US" sz="2400" dirty="0">
                <a:latin typeface="Arial" pitchFamily="34" charset="0"/>
                <a:cs typeface="Arial" pitchFamily="34" charset="0"/>
              </a:rPr>
              <a:t>, </a:t>
            </a:r>
            <a:r>
              <a:rPr lang="en-US" sz="2400" i="1" dirty="0">
                <a:latin typeface="Arial" pitchFamily="34" charset="0"/>
                <a:cs typeface="Arial" pitchFamily="34" charset="0"/>
              </a:rPr>
              <a:t>4</a:t>
            </a:r>
            <a:r>
              <a:rPr lang="en-US" sz="2400" dirty="0">
                <a:latin typeface="Arial" pitchFamily="34" charset="0"/>
                <a:cs typeface="Arial" pitchFamily="34" charset="0"/>
              </a:rPr>
              <a:t>(1), 17</a:t>
            </a:r>
            <a:r>
              <a:rPr lang="en-US" sz="2400" dirty="0" smtClean="0">
                <a:latin typeface="Arial" pitchFamily="34" charset="0"/>
                <a:cs typeface="Arial" pitchFamily="34" charset="0"/>
              </a:rPr>
              <a:t>.</a:t>
            </a:r>
            <a:endParaRPr lang="en-GB" sz="2400" dirty="0">
              <a:latin typeface="Arial" pitchFamily="34" charset="0"/>
              <a:cs typeface="Arial" pitchFamily="34" charset="0"/>
            </a:endParaRPr>
          </a:p>
        </p:txBody>
      </p:sp>
      <p:sp>
        <p:nvSpPr>
          <p:cNvPr id="3" name="Title 2"/>
          <p:cNvSpPr>
            <a:spLocks noGrp="1"/>
          </p:cNvSpPr>
          <p:nvPr>
            <p:ph type="title"/>
          </p:nvPr>
        </p:nvSpPr>
        <p:spPr>
          <a:xfrm>
            <a:off x="457200" y="274638"/>
            <a:ext cx="8229600" cy="944562"/>
          </a:xfrm>
        </p:spPr>
        <p:txBody>
          <a:bodyPr>
            <a:normAutofit/>
          </a:bodyPr>
          <a:lstStyle/>
          <a:p>
            <a:pPr algn="ctr"/>
            <a:r>
              <a:rPr lang="en-US" sz="3200" dirty="0" smtClean="0">
                <a:latin typeface="Arial" pitchFamily="34" charset="0"/>
                <a:cs typeface="Arial" pitchFamily="34" charset="0"/>
              </a:rPr>
              <a:t>References</a:t>
            </a:r>
            <a:endParaRPr lang="en-GB" sz="3200" dirty="0">
              <a:latin typeface="Arial" pitchFamily="34" charset="0"/>
              <a:cs typeface="Arial" pitchFamily="34" charset="0"/>
            </a:endParaRPr>
          </a:p>
        </p:txBody>
      </p:sp>
    </p:spTree>
    <p:extLst>
      <p:ext uri="{BB962C8B-B14F-4D97-AF65-F5344CB8AC3E}">
        <p14:creationId xmlns:p14="http://schemas.microsoft.com/office/powerpoint/2010/main" val="2778110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TotalTime>
  <Words>1603</Words>
  <Application>Microsoft Office PowerPoint</Application>
  <PresentationFormat>On-screen Show (4:3)</PresentationFormat>
  <Paragraphs>65</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Global Warming</vt:lpstr>
      <vt:lpstr>Description</vt:lpstr>
      <vt:lpstr>Continuity of Global Warming</vt:lpstr>
      <vt:lpstr>Impacts of Global Warming</vt:lpstr>
      <vt:lpstr>Economic Impact</vt:lpstr>
      <vt:lpstr>Organizations which Curb Global Warming Effects</vt:lpstr>
      <vt:lpstr>Greenpeace</vt:lpstr>
      <vt:lpstr>Obstacles that Thwart the Organizations’ Performance</vt:lpstr>
      <vt:lpstr>How Greenpeace and ACE can Utilize Private-Public Partnership</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Warming</dc:title>
  <dc:creator>ZACK</dc:creator>
  <cp:lastModifiedBy>ZACK</cp:lastModifiedBy>
  <cp:revision>15</cp:revision>
  <dcterms:created xsi:type="dcterms:W3CDTF">2018-12-09T18:16:03Z</dcterms:created>
  <dcterms:modified xsi:type="dcterms:W3CDTF">2018-12-09T18:39:04Z</dcterms:modified>
</cp:coreProperties>
</file>